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8" r:id="rId1"/>
  </p:sldMasterIdLst>
  <p:notesMasterIdLst>
    <p:notesMasterId r:id="rId14"/>
  </p:notesMasterIdLst>
  <p:handoutMasterIdLst>
    <p:handoutMasterId r:id="rId15"/>
  </p:handoutMasterIdLst>
  <p:sldIdLst>
    <p:sldId id="258" r:id="rId2"/>
    <p:sldId id="283" r:id="rId3"/>
    <p:sldId id="275" r:id="rId4"/>
    <p:sldId id="285" r:id="rId5"/>
    <p:sldId id="277" r:id="rId6"/>
    <p:sldId id="278" r:id="rId7"/>
    <p:sldId id="279" r:id="rId8"/>
    <p:sldId id="280" r:id="rId9"/>
    <p:sldId id="288" r:id="rId10"/>
    <p:sldId id="284" r:id="rId11"/>
    <p:sldId id="287" r:id="rId12"/>
    <p:sldId id="27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05" autoAdjust="0"/>
    <p:restoredTop sz="94660"/>
  </p:normalViewPr>
  <p:slideViewPr>
    <p:cSldViewPr snapToGrid="0" snapToObjects="1">
      <p:cViewPr varScale="1">
        <p:scale>
          <a:sx n="89" d="100"/>
          <a:sy n="89" d="100"/>
        </p:scale>
        <p:origin x="1238"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4B44E-40A3-0E46-B16A-9BF1250A248B}" type="datetimeFigureOut">
              <a:rPr lang="en-US" smtClean="0"/>
              <a:t>5/26/2015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1604-CF25-2840-A4A3-96CDE3604995}" type="slidenum">
              <a:rPr lang="en-US" smtClean="0"/>
              <a:t>‹#›</a:t>
            </a:fld>
            <a:endParaRPr lang="en-US"/>
          </a:p>
        </p:txBody>
      </p:sp>
    </p:spTree>
    <p:extLst>
      <p:ext uri="{BB962C8B-B14F-4D97-AF65-F5344CB8AC3E}">
        <p14:creationId xmlns:p14="http://schemas.microsoft.com/office/powerpoint/2010/main" val="1756357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6AD16C-2DB4-6642-BAD4-9ED973A087A0}" type="datetimeFigureOut">
              <a:rPr lang="en-US" smtClean="0"/>
              <a:t>5/26/2015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BF589-3978-3C45-966B-D7B7A71F2A02}" type="slidenum">
              <a:rPr lang="en-US" smtClean="0"/>
              <a:t>‹#›</a:t>
            </a:fld>
            <a:endParaRPr lang="en-US"/>
          </a:p>
        </p:txBody>
      </p:sp>
    </p:spTree>
    <p:extLst>
      <p:ext uri="{BB962C8B-B14F-4D97-AF65-F5344CB8AC3E}">
        <p14:creationId xmlns:p14="http://schemas.microsoft.com/office/powerpoint/2010/main" val="3178841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a:t>
            </a:fld>
            <a:endParaRPr lang="en-US"/>
          </a:p>
        </p:txBody>
      </p:sp>
    </p:spTree>
    <p:extLst>
      <p:ext uri="{BB962C8B-B14F-4D97-AF65-F5344CB8AC3E}">
        <p14:creationId xmlns:p14="http://schemas.microsoft.com/office/powerpoint/2010/main" val="1994090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12</a:t>
            </a:fld>
            <a:endParaRPr lang="en-US"/>
          </a:p>
        </p:txBody>
      </p:sp>
    </p:spTree>
    <p:extLst>
      <p:ext uri="{BB962C8B-B14F-4D97-AF65-F5344CB8AC3E}">
        <p14:creationId xmlns:p14="http://schemas.microsoft.com/office/powerpoint/2010/main" val="124950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A40B3AA-0B8C-452F-AAD7-689C83931A36}" type="datetime1">
              <a:rPr lang="en-US" smtClean="0"/>
              <a:t>5/26/2015</a:t>
            </a:fld>
            <a:endParaRPr lang="en-US"/>
          </a:p>
        </p:txBody>
      </p:sp>
      <p:sp>
        <p:nvSpPr>
          <p:cNvPr id="5" name="Footer Placeholder 4"/>
          <p:cNvSpPr>
            <a:spLocks noGrp="1"/>
          </p:cNvSpPr>
          <p:nvPr>
            <p:ph type="ftr" sz="quarter" idx="11"/>
          </p:nvPr>
        </p:nvSpPr>
        <p:spPr/>
        <p:txBody>
          <a:bodyPr/>
          <a:lstStyle/>
          <a:p>
            <a:r>
              <a:rPr lang="en-US" smtClean="0"/>
              <a:t>© 2015 EV3Lessons.com, Last edit 5/26/2015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hasCustomPrompt="1"/>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baseline="0">
                <a:solidFill>
                  <a:schemeClr val="bg1"/>
                </a:solidFill>
                <a:latin typeface="+mj-lt"/>
                <a:ea typeface="+mj-ea"/>
                <a:cs typeface="+mj-cs"/>
              </a:defRPr>
            </a:lvl1pPr>
          </a:lstStyle>
          <a:p>
            <a:r>
              <a:rPr lang="en-US" dirty="0" smtClean="0"/>
              <a:t>Advanced Programming Lesson</a:t>
            </a:r>
            <a:endParaRPr dirty="0"/>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FA1C0B-3353-48B7-BFCC-C6CBEC9A6EDD}" type="datetime1">
              <a:rPr lang="en-US" smtClean="0"/>
              <a:t>5/26/2015</a:t>
            </a:fld>
            <a:endParaRPr lang="en-US"/>
          </a:p>
        </p:txBody>
      </p:sp>
      <p:sp>
        <p:nvSpPr>
          <p:cNvPr id="6" name="Footer Placeholder 5"/>
          <p:cNvSpPr>
            <a:spLocks noGrp="1"/>
          </p:cNvSpPr>
          <p:nvPr>
            <p:ph type="ftr" sz="quarter" idx="11"/>
          </p:nvPr>
        </p:nvSpPr>
        <p:spPr/>
        <p:txBody>
          <a:bodyPr/>
          <a:lstStyle/>
          <a:p>
            <a:r>
              <a:rPr lang="en-US" smtClean="0"/>
              <a:t>© 2015 EV3Lessons.com, Last edit 5/26/2015</a:t>
            </a:r>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E0149C-0BC1-4CBF-A68B-A1E0C1A8EB83}" type="datetime1">
              <a:rPr lang="en-US" smtClean="0"/>
              <a:t>5/26/2015</a:t>
            </a:fld>
            <a:endParaRPr lang="en-US"/>
          </a:p>
        </p:txBody>
      </p:sp>
      <p:sp>
        <p:nvSpPr>
          <p:cNvPr id="6" name="Footer Placeholder 5"/>
          <p:cNvSpPr>
            <a:spLocks noGrp="1"/>
          </p:cNvSpPr>
          <p:nvPr>
            <p:ph type="ftr" sz="quarter" idx="11"/>
          </p:nvPr>
        </p:nvSpPr>
        <p:spPr/>
        <p:txBody>
          <a:bodyPr/>
          <a:lstStyle/>
          <a:p>
            <a:r>
              <a:rPr lang="en-US" smtClean="0"/>
              <a:t>© 2015 EV3Lessons.com, Last edit 5/26/2015</a:t>
            </a:r>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en-US" smtClean="0"/>
              <a:t>Click to edit Master title style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81382E-7EB4-4D7F-BC8D-26722B6D3CCA}" type="datetime1">
              <a:rPr lang="en-US" smtClean="0"/>
              <a:t>5/26/2015</a:t>
            </a:fld>
            <a:endParaRPr lang="en-US" dirty="0"/>
          </a:p>
        </p:txBody>
      </p:sp>
      <p:sp>
        <p:nvSpPr>
          <p:cNvPr id="6" name="Footer Placeholder 5"/>
          <p:cNvSpPr>
            <a:spLocks noGrp="1"/>
          </p:cNvSpPr>
          <p:nvPr>
            <p:ph type="ftr" sz="quarter" idx="11"/>
          </p:nvPr>
        </p:nvSpPr>
        <p:spPr/>
        <p:txBody>
          <a:bodyPr/>
          <a:lstStyle/>
          <a:p>
            <a:r>
              <a:rPr lang="en-US" smtClean="0"/>
              <a:t>© 2015 EV3Lessons.com, Last edit 5/26/2015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320404E5-ED60-42CE-8865-1A0557E227F0}" type="datetime1">
              <a:rPr lang="en-US" smtClean="0"/>
              <a:t>5/26/2015</a:t>
            </a:fld>
            <a:endParaRPr lang="en-US" dirty="0"/>
          </a:p>
        </p:txBody>
      </p:sp>
      <p:sp>
        <p:nvSpPr>
          <p:cNvPr id="6" name="Footer Placeholder 5"/>
          <p:cNvSpPr>
            <a:spLocks noGrp="1"/>
          </p:cNvSpPr>
          <p:nvPr>
            <p:ph type="ftr" sz="quarter" idx="11"/>
          </p:nvPr>
        </p:nvSpPr>
        <p:spPr/>
        <p:txBody>
          <a:bodyPr/>
          <a:lstStyle/>
          <a:p>
            <a:r>
              <a:rPr lang="en-US" smtClean="0"/>
              <a:t>© 2015 EV3Lessons.com, Last edit 5/26/2015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en-US" smtClean="0"/>
              <a:t>Click to edit Master title style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en-US" smtClean="0"/>
              <a:t>Drag picture to placeholder or click icon to add</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Pictures with Caption">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7FEB3-C2ED-44D6-B705-747D54CB580E}" type="datetime1">
              <a:rPr lang="en-US" smtClean="0"/>
              <a:t>5/26/2015</a:t>
            </a:fld>
            <a:endParaRPr lang="en-US" dirty="0"/>
          </a:p>
        </p:txBody>
      </p:sp>
      <p:sp>
        <p:nvSpPr>
          <p:cNvPr id="6" name="Footer Placeholder 5"/>
          <p:cNvSpPr>
            <a:spLocks noGrp="1"/>
          </p:cNvSpPr>
          <p:nvPr>
            <p:ph type="ftr" sz="quarter" idx="11"/>
          </p:nvPr>
        </p:nvSpPr>
        <p:spPr/>
        <p:txBody>
          <a:bodyPr/>
          <a:lstStyle/>
          <a:p>
            <a:r>
              <a:rPr lang="en-US" smtClean="0"/>
              <a:t>© 2015 EV3Lessons.com, Last edit 5/26/2015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FDDFE3-CA5E-4AFB-BCEB-8A5FDE84EB32}" type="datetime1">
              <a:rPr lang="en-US" smtClean="0"/>
              <a:t>5/26/2015</a:t>
            </a:fld>
            <a:endParaRPr lang="en-US"/>
          </a:p>
        </p:txBody>
      </p:sp>
      <p:sp>
        <p:nvSpPr>
          <p:cNvPr id="5" name="Footer Placeholder 4"/>
          <p:cNvSpPr>
            <a:spLocks noGrp="1"/>
          </p:cNvSpPr>
          <p:nvPr>
            <p:ph type="ftr" sz="quarter" idx="11"/>
          </p:nvPr>
        </p:nvSpPr>
        <p:spPr/>
        <p:txBody>
          <a:bodyPr/>
          <a:lstStyle/>
          <a:p>
            <a:r>
              <a:rPr lang="en-US" smtClean="0"/>
              <a:t>© 2015 EV3Lessons.com, Last edit 5/26/2015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en-US" smtClean="0"/>
              <a:t>Click to edit Master title style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FCA6676-7CFA-4B71-A512-DAFE89496CAD}" type="datetime1">
              <a:rPr lang="en-US" smtClean="0"/>
              <a:t>5/26/2015</a:t>
            </a:fld>
            <a:endParaRPr lang="en-US"/>
          </a:p>
        </p:txBody>
      </p:sp>
      <p:sp>
        <p:nvSpPr>
          <p:cNvPr id="5" name="Footer Placeholder 4"/>
          <p:cNvSpPr>
            <a:spLocks noGrp="1"/>
          </p:cNvSpPr>
          <p:nvPr>
            <p:ph type="ftr" sz="quarter" idx="11"/>
          </p:nvPr>
        </p:nvSpPr>
        <p:spPr/>
        <p:txBody>
          <a:bodyPr/>
          <a:lstStyle/>
          <a:p>
            <a:r>
              <a:rPr lang="en-US" smtClean="0"/>
              <a:t>© 2015 EV3Lessons.com, Last edit 5/26/2015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noFill/>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C93AB9B-2731-461C-B3BC-883A9A73B4F2}" type="datetime1">
              <a:rPr lang="en-US" smtClean="0"/>
              <a:t>5/26/2015</a:t>
            </a:fld>
            <a:endParaRPr lang="en-US"/>
          </a:p>
        </p:txBody>
      </p:sp>
      <p:sp>
        <p:nvSpPr>
          <p:cNvPr id="5" name="Footer Placeholder 4"/>
          <p:cNvSpPr>
            <a:spLocks noGrp="1"/>
          </p:cNvSpPr>
          <p:nvPr>
            <p:ph type="ftr" sz="quarter" idx="11"/>
          </p:nvPr>
        </p:nvSpPr>
        <p:spPr/>
        <p:txBody>
          <a:bodyPr/>
          <a:lstStyle/>
          <a:p>
            <a:r>
              <a:rPr lang="en-US" smtClean="0"/>
              <a:t>© 2015 EV3Lessons.com, Last edit 5/26/2015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7EB16CC3-ADBB-4D5F-9796-DB4A1C4D2F0D}" type="datetime1">
              <a:rPr lang="en-US" smtClean="0"/>
              <a:t>5/26/2015</a:t>
            </a:fld>
            <a:endParaRPr lang="en-US"/>
          </a:p>
        </p:txBody>
      </p:sp>
      <p:sp>
        <p:nvSpPr>
          <p:cNvPr id="5" name="Footer Placeholder 4"/>
          <p:cNvSpPr>
            <a:spLocks noGrp="1"/>
          </p:cNvSpPr>
          <p:nvPr>
            <p:ph type="ftr" sz="quarter" idx="11"/>
          </p:nvPr>
        </p:nvSpPr>
        <p:spPr/>
        <p:txBody>
          <a:bodyPr/>
          <a:lstStyle/>
          <a:p>
            <a:r>
              <a:rPr lang="en-US" smtClean="0"/>
              <a:t>© 2015 EV3Lessons.com, Last edit 5/26/2015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en-US" smtClean="0"/>
              <a:t>Drag picture to placeholder or click icon to add</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en-US" smtClean="0"/>
              <a:t>Click to edit Master title style</a:t>
            </a:r>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en-US" smtClean="0"/>
              <a:t>Click to edit Master text styles</a:t>
            </a:r>
          </a:p>
        </p:txBody>
      </p:sp>
      <p:sp>
        <p:nvSpPr>
          <p:cNvPr id="4" name="Date Placeholder 3"/>
          <p:cNvSpPr>
            <a:spLocks noGrp="1"/>
          </p:cNvSpPr>
          <p:nvPr>
            <p:ph type="dt" sz="half" idx="10"/>
          </p:nvPr>
        </p:nvSpPr>
        <p:spPr/>
        <p:txBody>
          <a:bodyPr/>
          <a:lstStyle/>
          <a:p>
            <a:fld id="{5EA870A2-99DC-4588-8533-96675CDD35CD}" type="datetime1">
              <a:rPr lang="en-US" smtClean="0"/>
              <a:t>5/26/2015</a:t>
            </a:fld>
            <a:endParaRPr lang="en-US"/>
          </a:p>
        </p:txBody>
      </p:sp>
      <p:sp>
        <p:nvSpPr>
          <p:cNvPr id="5" name="Footer Placeholder 4"/>
          <p:cNvSpPr>
            <a:spLocks noGrp="1"/>
          </p:cNvSpPr>
          <p:nvPr>
            <p:ph type="ftr" sz="quarter" idx="11"/>
          </p:nvPr>
        </p:nvSpPr>
        <p:spPr/>
        <p:txBody>
          <a:bodyPr/>
          <a:lstStyle/>
          <a:p>
            <a:r>
              <a:rPr lang="en-US" smtClean="0"/>
              <a:t>© 2015 EV3Lessons.com, Last edit 5/26/2015</a:t>
            </a:r>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n-US" smtClean="0"/>
              <a:t>Drag picture to placeholder or click icon to add</a:t>
            </a:r>
            <a:endParaRPr/>
          </a:p>
        </p:txBody>
      </p:sp>
      <p:sp>
        <p:nvSpPr>
          <p:cNvPr id="4" name="Date Placeholder 3"/>
          <p:cNvSpPr>
            <a:spLocks noGrp="1"/>
          </p:cNvSpPr>
          <p:nvPr>
            <p:ph type="dt" sz="half" idx="10"/>
          </p:nvPr>
        </p:nvSpPr>
        <p:spPr/>
        <p:txBody>
          <a:bodyPr/>
          <a:lstStyle/>
          <a:p>
            <a:fld id="{E62ADF9E-4522-4FB2-8975-E6972854AA8B}" type="datetime1">
              <a:rPr lang="en-US" smtClean="0"/>
              <a:t>5/26/2015</a:t>
            </a:fld>
            <a:endParaRPr lang="en-US" dirty="0"/>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n-US" smtClean="0"/>
              <a:t>Click to edit Master title style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E52FB74F-1624-44C1-9B5E-B0E5C6F3A998}" type="datetime1">
              <a:rPr lang="en-US" smtClean="0"/>
              <a:t>5/26/2015</a:t>
            </a:fld>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AD93406F-BB06-4921-BAD9-52C15E97DD35}" type="datetime1">
              <a:rPr lang="en-US" smtClean="0"/>
              <a:t>5/26/2015</a:t>
            </a:fld>
            <a:endParaRPr lang="en-US"/>
          </a:p>
        </p:txBody>
      </p:sp>
      <p:sp>
        <p:nvSpPr>
          <p:cNvPr id="8" name="Footer Placeholder 7"/>
          <p:cNvSpPr>
            <a:spLocks noGrp="1"/>
          </p:cNvSpPr>
          <p:nvPr>
            <p:ph type="ftr" sz="quarter" idx="11"/>
          </p:nvPr>
        </p:nvSpPr>
        <p:spPr/>
        <p:txBody>
          <a:bodyPr/>
          <a:lstStyle/>
          <a:p>
            <a:r>
              <a:rPr lang="en-US" smtClean="0"/>
              <a:t>© 2015 EV3Lessons.com, Last edit 5/26/2015</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C88944E9-4845-4A2A-931B-4D7288D6A2BD}" type="datetime1">
              <a:rPr lang="en-US" smtClean="0"/>
              <a:t>5/26/2015</a:t>
            </a:fld>
            <a:endParaRPr lang="en-US"/>
          </a:p>
        </p:txBody>
      </p:sp>
      <p:sp>
        <p:nvSpPr>
          <p:cNvPr id="4" name="Footer Placeholder 3"/>
          <p:cNvSpPr>
            <a:spLocks noGrp="1"/>
          </p:cNvSpPr>
          <p:nvPr>
            <p:ph type="ftr" sz="quarter" idx="11"/>
          </p:nvPr>
        </p:nvSpPr>
        <p:spPr/>
        <p:txBody>
          <a:bodyPr/>
          <a:lstStyle/>
          <a:p>
            <a:r>
              <a:rPr lang="en-US" smtClean="0"/>
              <a:t>© 2015 EV3Lessons.com, Last edit 5/26/2015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8B4276-B48C-4C69-A010-40BBA16DFC92}" type="datetime1">
              <a:rPr lang="en-US" smtClean="0"/>
              <a:t>5/26/2015</a:t>
            </a:fld>
            <a:endParaRPr lang="en-US"/>
          </a:p>
        </p:txBody>
      </p:sp>
      <p:sp>
        <p:nvSpPr>
          <p:cNvPr id="3" name="Footer Placeholder 2"/>
          <p:cNvSpPr>
            <a:spLocks noGrp="1"/>
          </p:cNvSpPr>
          <p:nvPr>
            <p:ph type="ftr" sz="quarter" idx="11"/>
          </p:nvPr>
        </p:nvSpPr>
        <p:spPr/>
        <p:txBody>
          <a:bodyPr/>
          <a:lstStyle/>
          <a:p>
            <a:r>
              <a:rPr lang="en-US" smtClean="0"/>
              <a:t>© 2015 EV3Lessons.com, Last edit 5/26/2015</a:t>
            </a:r>
            <a:endParaRPr lang="en-US"/>
          </a:p>
        </p:txBody>
      </p:sp>
      <p:sp>
        <p:nvSpPr>
          <p:cNvPr id="4" name="Slide Number Placeholder 3"/>
          <p:cNvSpPr>
            <a:spLocks noGrp="1"/>
          </p:cNvSpPr>
          <p:nvPr>
            <p:ph type="sldNum" sz="quarter" idx="12"/>
          </p:nvPr>
        </p:nvSpPr>
        <p:spPr/>
        <p:txBody>
          <a:bodyPr/>
          <a:lstStyle/>
          <a:p>
            <a:fld id="{4382A7F7-08BF-4252-8141-63FB96055BBB}" type="slidenum">
              <a:rPr lang="en-US" smtClean="0"/>
              <a:t>‹#›</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B5BA1D4A-C776-468C-8623-90DAE86A73DE}" type="datetime1">
              <a:rPr lang="en-US" smtClean="0"/>
              <a:t>5/26/2015</a:t>
            </a:fld>
            <a:endParaRPr lang="en-US" dirty="0"/>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en-US" smtClean="0"/>
              <a:t>© 2015 EV3Lessons.com, Last edit 5/26/2015</a:t>
            </a:r>
            <a:endParaRPr lang="en-US" dirty="0"/>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4382A7F7-08BF-4252-8141-63FB96055BBB}" type="slidenum">
              <a:rPr lang="en-US" smtClean="0"/>
              <a:t>‹#›</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en-US" smtClean="0"/>
              <a:t>Click to edit Master title style</a:t>
            </a:r>
            <a:endParaRPr/>
          </a:p>
        </p:txBody>
      </p:sp>
    </p:spTree>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timing>
    <p:tnLst>
      <p:par>
        <p:cTn id="1" dur="indefinite" restart="never" nodeType="tmRoot"/>
      </p:par>
    </p:tnLst>
  </p:timing>
  <p:hf hdr="0" dt="0"/>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team@droidsrobotics.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http://creativecommons.org/licenses/by-nc-sa/4.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Droidslogo2.png"/>
          <p:cNvPicPr>
            <a:picLocks noGrp="1" noChangeAspect="1"/>
          </p:cNvPicPr>
          <p:nvPr>
            <p:ph type="pic" sz="quarter" idx="13"/>
          </p:nvPr>
        </p:nvPicPr>
        <p:blipFill>
          <a:blip r:embed="rId3" cstate="email">
            <a:extLst>
              <a:ext uri="{28A0092B-C50C-407E-A947-70E740481C1C}">
                <a14:useLocalDpi xmlns:a14="http://schemas.microsoft.com/office/drawing/2010/main" val="0"/>
              </a:ext>
            </a:extLst>
          </a:blip>
          <a:srcRect t="2627" b="2627"/>
          <a:stretch>
            <a:fillRect/>
          </a:stretch>
        </p:blipFill>
        <p:spPr>
          <a:xfrm>
            <a:off x="247673" y="5252598"/>
            <a:ext cx="1209338" cy="1145791"/>
          </a:xfrm>
        </p:spPr>
      </p:pic>
      <p:sp>
        <p:nvSpPr>
          <p:cNvPr id="4" name="Subtitle 3"/>
          <p:cNvSpPr>
            <a:spLocks noGrp="1"/>
          </p:cNvSpPr>
          <p:nvPr>
            <p:ph type="subTitle" idx="1"/>
          </p:nvPr>
        </p:nvSpPr>
        <p:spPr>
          <a:xfrm>
            <a:off x="1576397" y="5252598"/>
            <a:ext cx="3749229" cy="484094"/>
          </a:xfrm>
        </p:spPr>
        <p:txBody>
          <a:bodyPr>
            <a:normAutofit/>
          </a:bodyPr>
          <a:lstStyle/>
          <a:p>
            <a:r>
              <a:rPr lang="en-US" dirty="0" smtClean="0">
                <a:solidFill>
                  <a:schemeClr val="tx1"/>
                </a:solidFill>
              </a:rPr>
              <a:t>By Droids </a:t>
            </a:r>
            <a:r>
              <a:rPr lang="en-US" dirty="0" smtClean="0">
                <a:solidFill>
                  <a:schemeClr val="tx1"/>
                </a:solidFill>
              </a:rPr>
              <a:t>Robotics</a:t>
            </a:r>
            <a:endParaRPr lang="en-US" dirty="0" smtClean="0">
              <a:solidFill>
                <a:schemeClr val="tx1"/>
              </a:solidFill>
            </a:endParaRPr>
          </a:p>
        </p:txBody>
      </p:sp>
      <p:sp>
        <p:nvSpPr>
          <p:cNvPr id="2" name="Title 1"/>
          <p:cNvSpPr>
            <a:spLocks noGrp="1"/>
          </p:cNvSpPr>
          <p:nvPr>
            <p:ph type="ctrTitle"/>
          </p:nvPr>
        </p:nvSpPr>
        <p:spPr>
          <a:xfrm>
            <a:off x="329321" y="2865389"/>
            <a:ext cx="7810967" cy="1088237"/>
          </a:xfrm>
        </p:spPr>
        <p:txBody>
          <a:bodyPr>
            <a:normAutofit/>
          </a:bodyPr>
          <a:lstStyle/>
          <a:p>
            <a:r>
              <a:rPr lang="en-US" sz="4000" dirty="0" smtClean="0">
                <a:solidFill>
                  <a:srgbClr val="FF0000"/>
                </a:solidFill>
              </a:rPr>
              <a:t>Infrared Sensor</a:t>
            </a:r>
            <a:endParaRPr lang="en-US" sz="2400" dirty="0">
              <a:solidFill>
                <a:srgbClr val="FF0000"/>
              </a:solidFill>
            </a:endParaRPr>
          </a:p>
        </p:txBody>
      </p:sp>
      <p:sp>
        <p:nvSpPr>
          <p:cNvPr id="3" name="TextBox 2"/>
          <p:cNvSpPr txBox="1"/>
          <p:nvPr/>
        </p:nvSpPr>
        <p:spPr>
          <a:xfrm>
            <a:off x="329321" y="353342"/>
            <a:ext cx="7754284" cy="1569660"/>
          </a:xfrm>
          <a:prstGeom prst="rect">
            <a:avLst/>
          </a:prstGeom>
          <a:noFill/>
        </p:spPr>
        <p:txBody>
          <a:bodyPr wrap="square" rtlCol="0">
            <a:spAutoFit/>
          </a:bodyPr>
          <a:lstStyle/>
          <a:p>
            <a:r>
              <a:rPr lang="en-US" sz="4800" dirty="0" smtClean="0">
                <a:solidFill>
                  <a:schemeClr val="bg1"/>
                </a:solidFill>
              </a:rPr>
              <a:t>Intermediate </a:t>
            </a:r>
            <a:r>
              <a:rPr lang="en-US" sz="4800" dirty="0" smtClean="0">
                <a:solidFill>
                  <a:schemeClr val="bg1"/>
                </a:solidFill>
              </a:rPr>
              <a:t>EV3 PROGRAMMING LESSON</a:t>
            </a:r>
            <a:endParaRPr lang="en-US" sz="4800" dirty="0">
              <a:solidFill>
                <a:schemeClr val="bg1"/>
              </a:solidFill>
            </a:endParaRPr>
          </a:p>
        </p:txBody>
      </p:sp>
      <p:sp>
        <p:nvSpPr>
          <p:cNvPr id="10" name="Footer Placeholder 9"/>
          <p:cNvSpPr>
            <a:spLocks noGrp="1"/>
          </p:cNvSpPr>
          <p:nvPr>
            <p:ph type="ftr" sz="quarter" idx="11"/>
          </p:nvPr>
        </p:nvSpPr>
        <p:spPr/>
        <p:txBody>
          <a:bodyPr/>
          <a:lstStyle/>
          <a:p>
            <a:r>
              <a:rPr lang="en-US" smtClean="0"/>
              <a:t>© 2015 EV3Lessons.com, Last edit 5/26/2015</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t>1</a:t>
            </a:fld>
            <a:endParaRPr lang="en-US"/>
          </a:p>
        </p:txBody>
      </p:sp>
      <p:pic>
        <p:nvPicPr>
          <p:cNvPr id="8" name="Picture 7" descr="EV3Lessons.com"/>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42159" y="5494645"/>
            <a:ext cx="2940317" cy="109211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648421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Guide</a:t>
            </a:r>
            <a:endParaRPr lang="en-US" dirty="0"/>
          </a:p>
        </p:txBody>
      </p:sp>
      <p:sp>
        <p:nvSpPr>
          <p:cNvPr id="3" name="Content Placeholder 2"/>
          <p:cNvSpPr>
            <a:spLocks noGrp="1"/>
          </p:cNvSpPr>
          <p:nvPr>
            <p:ph idx="1"/>
          </p:nvPr>
        </p:nvSpPr>
        <p:spPr>
          <a:xfrm>
            <a:off x="508001" y="2133600"/>
            <a:ext cx="8350250" cy="3992563"/>
          </a:xfrm>
        </p:spPr>
        <p:txBody>
          <a:bodyPr/>
          <a:lstStyle/>
          <a:p>
            <a:r>
              <a:rPr lang="en-US" dirty="0" smtClean="0">
                <a:solidFill>
                  <a:schemeClr val="accent6"/>
                </a:solidFill>
              </a:rPr>
              <a:t>What </a:t>
            </a:r>
            <a:r>
              <a:rPr lang="en-US" dirty="0" smtClean="0">
                <a:solidFill>
                  <a:schemeClr val="accent6"/>
                </a:solidFill>
              </a:rPr>
              <a:t>modes </a:t>
            </a:r>
            <a:r>
              <a:rPr lang="en-US" dirty="0" smtClean="0">
                <a:solidFill>
                  <a:schemeClr val="accent6"/>
                </a:solidFill>
              </a:rPr>
              <a:t>does the Infrared sensor have?</a:t>
            </a:r>
            <a:endParaRPr lang="en-US" dirty="0">
              <a:solidFill>
                <a:schemeClr val="accent6"/>
              </a:solidFill>
            </a:endParaRPr>
          </a:p>
          <a:p>
            <a:pPr lvl="1"/>
            <a:r>
              <a:rPr lang="en-US" dirty="0" err="1" smtClean="0">
                <a:solidFill>
                  <a:srgbClr val="FF0000"/>
                </a:solidFill>
              </a:rPr>
              <a:t>Ans</a:t>
            </a:r>
            <a:r>
              <a:rPr lang="en-US" dirty="0" smtClean="0">
                <a:solidFill>
                  <a:srgbClr val="FF0000"/>
                </a:solidFill>
              </a:rPr>
              <a:t>: Proximity, Beacon and Remote</a:t>
            </a:r>
          </a:p>
          <a:p>
            <a:r>
              <a:rPr lang="en-US" dirty="0" smtClean="0">
                <a:solidFill>
                  <a:schemeClr val="accent6"/>
                </a:solidFill>
              </a:rPr>
              <a:t>Can the Infrared sensor measure distance?</a:t>
            </a:r>
          </a:p>
          <a:p>
            <a:pPr lvl="1"/>
            <a:r>
              <a:rPr lang="en-US" dirty="0" smtClean="0">
                <a:solidFill>
                  <a:srgbClr val="FF0000"/>
                </a:solidFill>
              </a:rPr>
              <a:t>Yes, but not accurately because it is based on the reflected light intensity.  So, it is </a:t>
            </a:r>
            <a:r>
              <a:rPr lang="en-US" dirty="0" smtClean="0">
                <a:solidFill>
                  <a:srgbClr val="FF0000"/>
                </a:solidFill>
              </a:rPr>
              <a:t>going to vary based on the material the object is made of.</a:t>
            </a:r>
            <a:endParaRPr lang="en-US" dirty="0"/>
          </a:p>
        </p:txBody>
      </p:sp>
      <p:sp>
        <p:nvSpPr>
          <p:cNvPr id="4" name="Footer Placeholder 3"/>
          <p:cNvSpPr>
            <a:spLocks noGrp="1"/>
          </p:cNvSpPr>
          <p:nvPr>
            <p:ph type="ftr" sz="quarter" idx="11"/>
          </p:nvPr>
        </p:nvSpPr>
        <p:spPr/>
        <p:txBody>
          <a:bodyPr/>
          <a:lstStyle/>
          <a:p>
            <a:r>
              <a:rPr lang="en-US" smtClean="0"/>
              <a:t>© 2015 EV3Lessons.com, Last edit 5/26/2015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10</a:t>
            </a:fld>
            <a:endParaRPr lang="en-US"/>
          </a:p>
        </p:txBody>
      </p:sp>
    </p:spTree>
    <p:extLst>
      <p:ext uri="{BB962C8B-B14F-4D97-AF65-F5344CB8AC3E}">
        <p14:creationId xmlns:p14="http://schemas.microsoft.com/office/powerpoint/2010/main" val="1547944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508001" y="2133600"/>
            <a:ext cx="8350250" cy="3992563"/>
          </a:xfrm>
        </p:spPr>
        <p:txBody>
          <a:bodyPr/>
          <a:lstStyle/>
          <a:p>
            <a:r>
              <a:rPr lang="en-US" dirty="0" smtClean="0">
                <a:solidFill>
                  <a:srgbClr val="FF0000"/>
                </a:solidFill>
              </a:rPr>
              <a:t>Go to the Advanced Lesson on the Infrared Sensor (*coming soon)</a:t>
            </a:r>
          </a:p>
          <a:p>
            <a:r>
              <a:rPr lang="en-US" dirty="0" smtClean="0">
                <a:solidFill>
                  <a:srgbClr val="FF0000"/>
                </a:solidFill>
              </a:rPr>
              <a:t>Read the Advanced Lesson on Proportional Control.</a:t>
            </a:r>
            <a:endParaRPr lang="en-US" dirty="0"/>
          </a:p>
        </p:txBody>
      </p:sp>
      <p:sp>
        <p:nvSpPr>
          <p:cNvPr id="4" name="Footer Placeholder 3"/>
          <p:cNvSpPr>
            <a:spLocks noGrp="1"/>
          </p:cNvSpPr>
          <p:nvPr>
            <p:ph type="ftr" sz="quarter" idx="11"/>
          </p:nvPr>
        </p:nvSpPr>
        <p:spPr/>
        <p:txBody>
          <a:bodyPr/>
          <a:lstStyle/>
          <a:p>
            <a:r>
              <a:rPr lang="en-US" smtClean="0"/>
              <a:t>© 2015 EV3Lessons.com, Last edit 5/26/2015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11</a:t>
            </a:fld>
            <a:endParaRPr lang="en-US"/>
          </a:p>
        </p:txBody>
      </p:sp>
    </p:spTree>
    <p:extLst>
      <p:ext uri="{BB962C8B-B14F-4D97-AF65-F5344CB8AC3E}">
        <p14:creationId xmlns:p14="http://schemas.microsoft.com/office/powerpoint/2010/main" val="3507910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latin typeface="+mn-lt"/>
              </a:rPr>
              <a:t>Credits</a:t>
            </a:r>
            <a:endParaRPr lang="en-US" dirty="0">
              <a:latin typeface="+mn-lt"/>
            </a:endParaRPr>
          </a:p>
        </p:txBody>
      </p:sp>
      <p:sp>
        <p:nvSpPr>
          <p:cNvPr id="3" name="Content Placeholder 2"/>
          <p:cNvSpPr>
            <a:spLocks noGrp="1"/>
          </p:cNvSpPr>
          <p:nvPr>
            <p:ph idx="1"/>
          </p:nvPr>
        </p:nvSpPr>
        <p:spPr>
          <a:xfrm>
            <a:off x="284162" y="1915912"/>
            <a:ext cx="8574087" cy="3581400"/>
          </a:xfrm>
        </p:spPr>
        <p:txBody>
          <a:bodyPr>
            <a:normAutofit/>
          </a:bodyPr>
          <a:lstStyle/>
          <a:p>
            <a:pPr marL="454025" lvl="1" indent="-454025">
              <a:spcBef>
                <a:spcPts val="2000"/>
              </a:spcBef>
              <a:buClr>
                <a:schemeClr val="bg1">
                  <a:lumMod val="65000"/>
                </a:schemeClr>
              </a:buClr>
            </a:pPr>
            <a:r>
              <a:rPr lang="en-US" dirty="0"/>
              <a:t>This tutorial was created by Sanjay Seshan and Arvind Seshan from Droids Robotics (</a:t>
            </a:r>
            <a:r>
              <a:rPr lang="en-US" dirty="0" smtClean="0">
                <a:hlinkClick r:id="rId3"/>
              </a:rPr>
              <a:t>team@droidsrobotics.org</a:t>
            </a:r>
            <a:r>
              <a:rPr lang="en-US" dirty="0" smtClean="0"/>
              <a:t>).</a:t>
            </a:r>
          </a:p>
          <a:p>
            <a:pPr marL="454025" lvl="1" indent="-454025">
              <a:spcBef>
                <a:spcPts val="2000"/>
              </a:spcBef>
              <a:buClr>
                <a:schemeClr val="bg1">
                  <a:lumMod val="65000"/>
                </a:schemeClr>
              </a:buClr>
            </a:pPr>
            <a:r>
              <a:rPr lang="en-US" dirty="0" smtClean="0"/>
              <a:t>More </a:t>
            </a:r>
            <a:r>
              <a:rPr lang="en-US" dirty="0" smtClean="0"/>
              <a:t>lessons at www.ev3lessons.com</a:t>
            </a:r>
            <a:endParaRPr lang="en-US" dirty="0"/>
          </a:p>
        </p:txBody>
      </p:sp>
      <p:sp>
        <p:nvSpPr>
          <p:cNvPr id="4" name="Footer Placeholder 3"/>
          <p:cNvSpPr>
            <a:spLocks noGrp="1"/>
          </p:cNvSpPr>
          <p:nvPr>
            <p:ph type="ftr" sz="quarter" idx="11"/>
          </p:nvPr>
        </p:nvSpPr>
        <p:spPr/>
        <p:txBody>
          <a:bodyPr/>
          <a:lstStyle/>
          <a:p>
            <a:r>
              <a:rPr lang="en-US" smtClean="0"/>
              <a:t>© 2015 EV3Lessons.com, Last edit 5/26/2015</a:t>
            </a:r>
            <a:endParaRPr lang="en-US"/>
          </a:p>
        </p:txBody>
      </p:sp>
      <p:sp>
        <p:nvSpPr>
          <p:cNvPr id="5" name="Rectangle 1"/>
          <p:cNvSpPr>
            <a:spLocks noChangeArrowheads="1"/>
          </p:cNvSpPr>
          <p:nvPr/>
        </p:nvSpPr>
        <p:spPr bwMode="auto">
          <a:xfrm>
            <a:off x="457199" y="5391957"/>
            <a:ext cx="7913347" cy="923330"/>
          </a:xfrm>
          <a:prstGeom prst="rect">
            <a:avLst/>
          </a:prstGeom>
          <a:solidFill>
            <a:srgbClr val="F5F5F5"/>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en-US" altLang="en-US" sz="2000" b="0" i="0" u="none" strike="noStrike" cap="none" normalizeH="0" baseline="0" dirty="0" smtClean="0">
                <a:ln>
                  <a:noFill/>
                </a:ln>
                <a:solidFill>
                  <a:srgbClr val="000000"/>
                </a:solidFill>
                <a:effectLst/>
                <a:latin typeface="Helvetica Neue"/>
              </a:rPr>
              <a:t>This work is licensed under a </a:t>
            </a:r>
            <a:r>
              <a:rPr kumimoji="0" lang="en-US" altLang="en-US" sz="2000" b="0" i="0" u="none" strike="noStrike" cap="none" normalizeH="0" baseline="0" dirty="0" smtClean="0">
                <a:ln>
                  <a:noFill/>
                </a:ln>
                <a:solidFill>
                  <a:srgbClr val="4374B7"/>
                </a:solidFill>
                <a:effectLst/>
                <a:latin typeface="Helvetica Neue"/>
                <a:hlinkClick r:id="rId4"/>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4"/>
              </a:rPr>
              <a:t>NonCommercial</a:t>
            </a:r>
            <a:r>
              <a:rPr kumimoji="0" lang="en-US" altLang="en-US" sz="2000" b="0" i="0" u="none" strike="noStrike" cap="none" normalizeH="0" baseline="0" dirty="0" smtClean="0">
                <a:ln>
                  <a:noFill/>
                </a:ln>
                <a:solidFill>
                  <a:srgbClr val="4374B7"/>
                </a:solidFill>
                <a:effectLst/>
                <a:latin typeface="Helvetica Neue"/>
                <a:hlinkClick r:id="rId4"/>
              </a:rPr>
              <a:t>-</a:t>
            </a:r>
            <a:r>
              <a:rPr kumimoji="0" lang="en-US" altLang="en-US" sz="2000" b="0" i="0" u="none" strike="noStrike" cap="none" normalizeH="0" baseline="0" dirty="0" err="1" smtClean="0">
                <a:ln>
                  <a:noFill/>
                </a:ln>
                <a:solidFill>
                  <a:srgbClr val="4374B7"/>
                </a:solidFill>
                <a:effectLst/>
                <a:latin typeface="Helvetica Neue"/>
                <a:hlinkClick r:id="rId4"/>
              </a:rPr>
              <a:t>ShareAlike</a:t>
            </a:r>
            <a:r>
              <a:rPr kumimoji="0" lang="en-US" altLang="en-US" sz="2000" b="0" i="0" u="none" strike="noStrike" cap="none" normalizeH="0" baseline="0" dirty="0" smtClean="0">
                <a:ln>
                  <a:noFill/>
                </a:ln>
                <a:solidFill>
                  <a:srgbClr val="4374B7"/>
                </a:solidFill>
                <a:effectLst/>
                <a:latin typeface="Helvetica Neue"/>
                <a:hlinkClick r:id="rId4"/>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6" name="Picture 2" descr="Creative Commons Licens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2487" y="4312845"/>
            <a:ext cx="2161449" cy="761422"/>
          </a:xfrm>
          <a:prstGeom prst="rect">
            <a:avLst/>
          </a:prstGeom>
          <a:noFill/>
          <a:extLst>
            <a:ext uri="{909E8E84-426E-40dd-AFC4-6F175D3DCCD1}">
              <a14:hiddenFill xmlns:a14="http://schemas.microsoft.com/office/drawing/2010/main" xmlns="">
                <a:solidFill>
                  <a:srgbClr val="FFFFFF"/>
                </a:solidFill>
              </a14:hiddenFill>
            </a:ext>
          </a:extLst>
        </p:spPr>
      </p:pic>
      <p:sp>
        <p:nvSpPr>
          <p:cNvPr id="7" name="Slide Number Placeholder 6"/>
          <p:cNvSpPr>
            <a:spLocks noGrp="1"/>
          </p:cNvSpPr>
          <p:nvPr>
            <p:ph type="sldNum" sz="quarter" idx="12"/>
          </p:nvPr>
        </p:nvSpPr>
        <p:spPr/>
        <p:txBody>
          <a:bodyPr/>
          <a:lstStyle/>
          <a:p>
            <a:fld id="{4382A7F7-08BF-4252-8141-63FB96055BBB}" type="slidenum">
              <a:rPr lang="en-US" smtClean="0"/>
              <a:t>12</a:t>
            </a:fld>
            <a:endParaRPr lang="en-US"/>
          </a:p>
        </p:txBody>
      </p:sp>
    </p:spTree>
    <p:extLst>
      <p:ext uri="{BB962C8B-B14F-4D97-AF65-F5344CB8AC3E}">
        <p14:creationId xmlns:p14="http://schemas.microsoft.com/office/powerpoint/2010/main" val="4261110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t>Lesson Objectives</a:t>
            </a:r>
            <a:endParaRPr lang="en-US" dirty="0"/>
          </a:p>
        </p:txBody>
      </p:sp>
      <p:sp>
        <p:nvSpPr>
          <p:cNvPr id="3" name="Content Placeholder 2"/>
          <p:cNvSpPr>
            <a:spLocks noGrp="1"/>
          </p:cNvSpPr>
          <p:nvPr>
            <p:ph idx="1"/>
          </p:nvPr>
        </p:nvSpPr>
        <p:spPr>
          <a:xfrm>
            <a:off x="284163" y="2133600"/>
            <a:ext cx="8574087" cy="3992563"/>
          </a:xfrm>
        </p:spPr>
        <p:txBody>
          <a:bodyPr>
            <a:normAutofit/>
          </a:bodyPr>
          <a:lstStyle/>
          <a:p>
            <a:pPr marL="457200" indent="-457200">
              <a:buFont typeface="+mj-lt"/>
              <a:buAutoNum type="arabicPeriod"/>
            </a:pPr>
            <a:r>
              <a:rPr lang="en-US" b="0" dirty="0" smtClean="0"/>
              <a:t>Learn </a:t>
            </a:r>
            <a:r>
              <a:rPr lang="en-US" b="0" dirty="0" smtClean="0"/>
              <a:t>how to use an Infrared Sensor </a:t>
            </a:r>
            <a:endParaRPr lang="en-US" b="0" dirty="0" smtClean="0"/>
          </a:p>
          <a:p>
            <a:pPr marL="457200" indent="-457200">
              <a:buFont typeface="+mj-lt"/>
              <a:buAutoNum type="arabicPeriod"/>
            </a:pPr>
            <a:r>
              <a:rPr lang="en-US" b="0" dirty="0" smtClean="0"/>
              <a:t>Learn to </a:t>
            </a:r>
            <a:r>
              <a:rPr lang="en-US" b="0" dirty="0" smtClean="0"/>
              <a:t>make a remote control system and a program that follows the beacon.</a:t>
            </a:r>
          </a:p>
          <a:p>
            <a:pPr marL="457200" indent="-457200">
              <a:buFont typeface="+mj-lt"/>
              <a:buAutoNum type="arabicPeriod"/>
            </a:pPr>
            <a:r>
              <a:rPr lang="en-US" dirty="0" smtClean="0"/>
              <a:t>Learn to use the Infrared Sensor in all three major modes</a:t>
            </a:r>
          </a:p>
          <a:p>
            <a:pPr marL="457200" indent="-457200">
              <a:buFont typeface="+mj-lt"/>
              <a:buAutoNum type="arabicPeriod"/>
            </a:pPr>
            <a:r>
              <a:rPr lang="en-US" b="0" dirty="0" smtClean="0"/>
              <a:t>Learn the limitations of the Infrared Sensor</a:t>
            </a:r>
            <a:endParaRPr lang="en-US" dirty="0"/>
          </a:p>
          <a:p>
            <a:pPr marL="0" indent="0">
              <a:buNone/>
            </a:pPr>
            <a:r>
              <a:rPr lang="en-US" dirty="0" smtClean="0"/>
              <a:t>Prerequisites</a:t>
            </a:r>
            <a:r>
              <a:rPr lang="en-US" dirty="0" smtClean="0"/>
              <a:t>: Switches, Loops, Compare blocks, and Math blocks</a:t>
            </a:r>
            <a:endParaRPr lang="en-US" b="0" dirty="0"/>
          </a:p>
        </p:txBody>
      </p:sp>
      <p:sp>
        <p:nvSpPr>
          <p:cNvPr id="4" name="Footer Placeholder 3"/>
          <p:cNvSpPr>
            <a:spLocks noGrp="1"/>
          </p:cNvSpPr>
          <p:nvPr>
            <p:ph type="ftr" sz="quarter" idx="11"/>
          </p:nvPr>
        </p:nvSpPr>
        <p:spPr/>
        <p:txBody>
          <a:bodyPr/>
          <a:lstStyle/>
          <a:p>
            <a:r>
              <a:rPr lang="en-US" smtClean="0"/>
              <a:t>© 2015 EV3Lessons.com, Last edit 5/26/2015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2</a:t>
            </a:fld>
            <a:endParaRPr lang="en-US"/>
          </a:p>
        </p:txBody>
      </p:sp>
      <p:sp>
        <p:nvSpPr>
          <p:cNvPr id="6" name="Footer Placeholder 9"/>
          <p:cNvSpPr txBox="1">
            <a:spLocks/>
          </p:cNvSpPr>
          <p:nvPr/>
        </p:nvSpPr>
        <p:spPr>
          <a:xfrm>
            <a:off x="284162" y="5381434"/>
            <a:ext cx="8128318" cy="623125"/>
          </a:xfrm>
          <a:prstGeom prst="rect">
            <a:avLst/>
          </a:prstGeom>
        </p:spPr>
        <p:txBody>
          <a:bodyPr vert="horz" lIns="91440" tIns="45720" rIns="91440" bIns="45720" rtlCol="0" anchor="ctr"/>
          <a:lstStyle>
            <a:defPPr>
              <a:defRPr lang="en-US"/>
            </a:defPPr>
            <a:lvl1pPr marL="0" algn="l" defTabSz="914400" rtl="0" eaLnBrk="1" latinLnBrk="0" hangingPunct="1">
              <a:defRPr sz="1100" b="1" kern="1200">
                <a:solidFill>
                  <a:schemeClr val="bg1">
                    <a:lumMod val="6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smtClean="0">
                <a:solidFill>
                  <a:srgbClr val="FF0000"/>
                </a:solidFill>
              </a:rPr>
              <a:t>*****Currently the Infrared Sensor is not allowed in First Lego League*****</a:t>
            </a:r>
            <a:endParaRPr lang="en-US" sz="1600" dirty="0">
              <a:solidFill>
                <a:srgbClr val="FF0000"/>
              </a:solidFill>
            </a:endParaRPr>
          </a:p>
        </p:txBody>
      </p:sp>
    </p:spTree>
    <p:extLst>
      <p:ext uri="{BB962C8B-B14F-4D97-AF65-F5344CB8AC3E}">
        <p14:creationId xmlns:p14="http://schemas.microsoft.com/office/powerpoint/2010/main" val="2056235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t>What does the </a:t>
            </a:r>
            <a:r>
              <a:rPr lang="en-US" dirty="0" smtClean="0"/>
              <a:t>Infrared Sensor do</a:t>
            </a:r>
            <a:r>
              <a:rPr lang="en-US" dirty="0" smtClean="0"/>
              <a:t>?</a:t>
            </a:r>
            <a:endParaRPr lang="en-US" dirty="0"/>
          </a:p>
        </p:txBody>
      </p:sp>
      <p:sp>
        <p:nvSpPr>
          <p:cNvPr id="3" name="Content Placeholder 2"/>
          <p:cNvSpPr>
            <a:spLocks noGrp="1"/>
          </p:cNvSpPr>
          <p:nvPr>
            <p:ph idx="1"/>
          </p:nvPr>
        </p:nvSpPr>
        <p:spPr>
          <a:xfrm>
            <a:off x="284164" y="2133600"/>
            <a:ext cx="6040436" cy="3992563"/>
          </a:xfrm>
        </p:spPr>
        <p:txBody>
          <a:bodyPr>
            <a:normAutofit fontScale="92500"/>
          </a:bodyPr>
          <a:lstStyle/>
          <a:p>
            <a:r>
              <a:rPr lang="en-US" dirty="0" smtClean="0"/>
              <a:t>Measures proximity to beacon or object</a:t>
            </a:r>
          </a:p>
          <a:p>
            <a:r>
              <a:rPr lang="en-US" dirty="0" smtClean="0"/>
              <a:t>Measures the angle of the beacon relative to the sensor</a:t>
            </a:r>
          </a:p>
          <a:p>
            <a:r>
              <a:rPr lang="en-US" dirty="0" smtClean="0"/>
              <a:t>Measures which button is pressed on remote.</a:t>
            </a:r>
          </a:p>
          <a:p>
            <a:r>
              <a:rPr lang="en-US" dirty="0" smtClean="0"/>
              <a:t>Beacon/remote can be set to 1 of 4 channels. Infrared sensor code must specify which channel to use. This allows you to use multiple remotes in the same room</a:t>
            </a:r>
          </a:p>
        </p:txBody>
      </p:sp>
      <p:sp>
        <p:nvSpPr>
          <p:cNvPr id="4" name="Footer Placeholder 3"/>
          <p:cNvSpPr>
            <a:spLocks noGrp="1"/>
          </p:cNvSpPr>
          <p:nvPr>
            <p:ph type="ftr" sz="quarter" idx="11"/>
          </p:nvPr>
        </p:nvSpPr>
        <p:spPr/>
        <p:txBody>
          <a:bodyPr/>
          <a:lstStyle/>
          <a:p>
            <a:r>
              <a:rPr lang="en-US" smtClean="0"/>
              <a:t>© 2015 EV3Lessons.com, Last edit 5/26/2015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t>3</a:t>
            </a:fld>
            <a:endParaRPr lang="en-US"/>
          </a:p>
        </p:txBody>
      </p:sp>
      <p:pic>
        <p:nvPicPr>
          <p:cNvPr id="7" name="Picture 6" descr="http://storage.technicbricks.com/Media/2013/TBs_20130108_1/TBs_20130108_1_13.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723392" y="4408041"/>
            <a:ext cx="1583067" cy="187959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cache.lego.com/e/dynamic/is/image/LEGO/45509?$main$"/>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546437" y="2252352"/>
            <a:ext cx="2075332" cy="1556499"/>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546437" y="3907391"/>
            <a:ext cx="2075332" cy="369332"/>
          </a:xfrm>
          <a:prstGeom prst="rect">
            <a:avLst/>
          </a:prstGeom>
          <a:noFill/>
        </p:spPr>
        <p:txBody>
          <a:bodyPr wrap="square" rtlCol="0">
            <a:spAutoFit/>
          </a:bodyPr>
          <a:lstStyle/>
          <a:p>
            <a:r>
              <a:rPr lang="en-US" dirty="0" smtClean="0"/>
              <a:t>Infrared Sensor</a:t>
            </a:r>
            <a:endParaRPr lang="en-US" dirty="0"/>
          </a:p>
        </p:txBody>
      </p:sp>
      <p:sp>
        <p:nvSpPr>
          <p:cNvPr id="10" name="TextBox 9"/>
          <p:cNvSpPr txBox="1"/>
          <p:nvPr/>
        </p:nvSpPr>
        <p:spPr>
          <a:xfrm>
            <a:off x="6782918" y="5918302"/>
            <a:ext cx="2075332" cy="369332"/>
          </a:xfrm>
          <a:prstGeom prst="rect">
            <a:avLst/>
          </a:prstGeom>
          <a:noFill/>
        </p:spPr>
        <p:txBody>
          <a:bodyPr wrap="square" rtlCol="0">
            <a:spAutoFit/>
          </a:bodyPr>
          <a:lstStyle/>
          <a:p>
            <a:r>
              <a:rPr lang="en-US" dirty="0" smtClean="0"/>
              <a:t>Beacon/Remote</a:t>
            </a:r>
            <a:endParaRPr lang="en-US" dirty="0"/>
          </a:p>
        </p:txBody>
      </p:sp>
    </p:spTree>
    <p:extLst>
      <p:ext uri="{BB962C8B-B14F-4D97-AF65-F5344CB8AC3E}">
        <p14:creationId xmlns:p14="http://schemas.microsoft.com/office/powerpoint/2010/main" val="192053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Three Modes</a:t>
            </a:r>
            <a:endParaRPr lang="en-US" dirty="0"/>
          </a:p>
        </p:txBody>
      </p:sp>
      <p:sp>
        <p:nvSpPr>
          <p:cNvPr id="3" name="Content Placeholder 2"/>
          <p:cNvSpPr>
            <a:spLocks noGrp="1"/>
          </p:cNvSpPr>
          <p:nvPr>
            <p:ph idx="1"/>
          </p:nvPr>
        </p:nvSpPr>
        <p:spPr>
          <a:xfrm>
            <a:off x="284163" y="2133600"/>
            <a:ext cx="8574087" cy="3992563"/>
          </a:xfrm>
        </p:spPr>
        <p:txBody>
          <a:bodyPr>
            <a:normAutofit fontScale="85000" lnSpcReduction="20000"/>
          </a:bodyPr>
          <a:lstStyle/>
          <a:p>
            <a:r>
              <a:rPr lang="en-US" dirty="0">
                <a:solidFill>
                  <a:srgbClr val="FF0000"/>
                </a:solidFill>
              </a:rPr>
              <a:t>Works up to about 70cm away (or 100 proximity units)</a:t>
            </a:r>
          </a:p>
          <a:p>
            <a:r>
              <a:rPr lang="en-US" dirty="0" smtClean="0">
                <a:solidFill>
                  <a:srgbClr val="FF0000"/>
                </a:solidFill>
              </a:rPr>
              <a:t>Proximity Mode</a:t>
            </a:r>
          </a:p>
          <a:p>
            <a:pPr lvl="1"/>
            <a:r>
              <a:rPr lang="en-US" dirty="0" smtClean="0"/>
              <a:t>Returns undefined unit type called proximity (not inches or centimeters)</a:t>
            </a:r>
          </a:p>
          <a:p>
            <a:r>
              <a:rPr lang="en-US" dirty="0" smtClean="0">
                <a:solidFill>
                  <a:srgbClr val="FF0000"/>
                </a:solidFill>
              </a:rPr>
              <a:t>Beacon Mode</a:t>
            </a:r>
          </a:p>
          <a:p>
            <a:pPr lvl="1"/>
            <a:r>
              <a:rPr lang="en-US" dirty="0" smtClean="0">
                <a:solidFill>
                  <a:schemeClr val="accent6"/>
                </a:solidFill>
              </a:rPr>
              <a:t>Returns heading (angle) and distance to beacon.</a:t>
            </a:r>
            <a:br>
              <a:rPr lang="en-US" dirty="0" smtClean="0">
                <a:solidFill>
                  <a:schemeClr val="accent6"/>
                </a:solidFill>
              </a:rPr>
            </a:br>
            <a:r>
              <a:rPr lang="en-US" dirty="0" smtClean="0">
                <a:solidFill>
                  <a:schemeClr val="accent6"/>
                </a:solidFill>
              </a:rPr>
              <a:t>Heading measurement is not in degrees.</a:t>
            </a:r>
          </a:p>
          <a:p>
            <a:r>
              <a:rPr lang="en-US" dirty="0" smtClean="0">
                <a:solidFill>
                  <a:srgbClr val="FF0000"/>
                </a:solidFill>
              </a:rPr>
              <a:t>Remote Mode</a:t>
            </a:r>
          </a:p>
          <a:p>
            <a:pPr lvl="1"/>
            <a:r>
              <a:rPr lang="en-US" dirty="0" smtClean="0">
                <a:solidFill>
                  <a:schemeClr val="accent6"/>
                </a:solidFill>
              </a:rPr>
              <a:t>Returns which button is pressed on the remote</a:t>
            </a:r>
          </a:p>
          <a:p>
            <a:r>
              <a:rPr lang="en-US" dirty="0" smtClean="0"/>
              <a:t>We will use all three in this lesson</a:t>
            </a:r>
          </a:p>
          <a:p>
            <a:r>
              <a:rPr lang="en-US" dirty="0" smtClean="0"/>
              <a:t>The Infrared Sensor block can be found in the yellow sensor tab</a:t>
            </a:r>
            <a:endParaRPr lang="en-US" dirty="0"/>
          </a:p>
        </p:txBody>
      </p:sp>
      <p:sp>
        <p:nvSpPr>
          <p:cNvPr id="4" name="Footer Placeholder 3"/>
          <p:cNvSpPr>
            <a:spLocks noGrp="1"/>
          </p:cNvSpPr>
          <p:nvPr>
            <p:ph type="ftr" sz="quarter" idx="11"/>
          </p:nvPr>
        </p:nvSpPr>
        <p:spPr/>
        <p:txBody>
          <a:bodyPr/>
          <a:lstStyle/>
          <a:p>
            <a:r>
              <a:rPr lang="en-US" smtClean="0"/>
              <a:t>© 2015 EV3Lessons.com, Last edit 5/26/2015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4</a:t>
            </a:fld>
            <a:endParaRPr lang="en-US"/>
          </a:p>
        </p:txBody>
      </p:sp>
      <p:pic>
        <p:nvPicPr>
          <p:cNvPr id="6" name="Picture 5" descr="Screen Clippi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243320" y="3444982"/>
            <a:ext cx="2777974" cy="1728517"/>
          </a:xfrm>
          <a:prstGeom prst="rect">
            <a:avLst/>
          </a:prstGeom>
        </p:spPr>
      </p:pic>
    </p:spTree>
    <p:extLst>
      <p:ext uri="{BB962C8B-B14F-4D97-AF65-F5344CB8AC3E}">
        <p14:creationId xmlns:p14="http://schemas.microsoft.com/office/powerpoint/2010/main" val="3332090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smtClean="0"/>
              <a:t>Challenges</a:t>
            </a:r>
            <a:endParaRPr lang="en-US" dirty="0"/>
          </a:p>
        </p:txBody>
      </p:sp>
      <p:sp>
        <p:nvSpPr>
          <p:cNvPr id="3" name="Content Placeholder 2"/>
          <p:cNvSpPr>
            <a:spLocks noGrp="1"/>
          </p:cNvSpPr>
          <p:nvPr>
            <p:ph idx="1"/>
          </p:nvPr>
        </p:nvSpPr>
        <p:spPr>
          <a:xfrm>
            <a:off x="284163" y="1889051"/>
            <a:ext cx="8475478" cy="3992563"/>
          </a:xfrm>
        </p:spPr>
        <p:txBody>
          <a:bodyPr>
            <a:normAutofit/>
          </a:bodyPr>
          <a:lstStyle/>
          <a:p>
            <a:r>
              <a:rPr lang="en-US" b="0" dirty="0" smtClean="0"/>
              <a:t>To learn how to use </a:t>
            </a:r>
            <a:r>
              <a:rPr lang="en-US" b="0" dirty="0" smtClean="0"/>
              <a:t>the Infrared Sensor you will complete three challenges:</a:t>
            </a:r>
          </a:p>
          <a:p>
            <a:pPr lvl="1"/>
            <a:r>
              <a:rPr lang="en-US" dirty="0" smtClean="0">
                <a:solidFill>
                  <a:srgbClr val="FF0000"/>
                </a:solidFill>
              </a:rPr>
              <a:t>Challenge 1: </a:t>
            </a:r>
            <a:r>
              <a:rPr lang="en-US" dirty="0" smtClean="0"/>
              <a:t>Create a remote control for your robot that does a different action based on which button you press on the Remote</a:t>
            </a:r>
          </a:p>
          <a:p>
            <a:pPr lvl="1"/>
            <a:r>
              <a:rPr lang="en-US" dirty="0" smtClean="0">
                <a:solidFill>
                  <a:srgbClr val="FF0000"/>
                </a:solidFill>
              </a:rPr>
              <a:t>Challenge 2: </a:t>
            </a:r>
            <a:r>
              <a:rPr lang="en-US" dirty="0" smtClean="0"/>
              <a:t>Proportional D</a:t>
            </a:r>
            <a:r>
              <a:rPr lang="en-US" dirty="0" smtClean="0"/>
              <a:t>og Follower: The </a:t>
            </a:r>
            <a:r>
              <a:rPr lang="en-US" dirty="0" smtClean="0"/>
              <a:t>robot should move to</a:t>
            </a:r>
            <a:r>
              <a:rPr lang="en-US" dirty="0" smtClean="0"/>
              <a:t> wherever the Beacon is using proximity and heading</a:t>
            </a:r>
          </a:p>
          <a:p>
            <a:pPr lvl="1"/>
            <a:r>
              <a:rPr lang="en-US" dirty="0" smtClean="0">
                <a:solidFill>
                  <a:srgbClr val="FF0000"/>
                </a:solidFill>
              </a:rPr>
              <a:t>Challenge 3: </a:t>
            </a:r>
            <a:r>
              <a:rPr lang="en-US" dirty="0" smtClean="0"/>
              <a:t>Test how accurate the Infrared Sensor is for measuring distances</a:t>
            </a:r>
            <a:endParaRPr lang="en-US" dirty="0"/>
          </a:p>
        </p:txBody>
      </p:sp>
      <p:sp>
        <p:nvSpPr>
          <p:cNvPr id="4" name="Footer Placeholder 3"/>
          <p:cNvSpPr>
            <a:spLocks noGrp="1"/>
          </p:cNvSpPr>
          <p:nvPr>
            <p:ph type="ftr" sz="quarter" idx="11"/>
          </p:nvPr>
        </p:nvSpPr>
        <p:spPr/>
        <p:txBody>
          <a:bodyPr/>
          <a:lstStyle/>
          <a:p>
            <a:r>
              <a:rPr lang="en-US" smtClean="0"/>
              <a:t>© 2015 EV3Lessons.com, Last edit 5/26/2015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5</a:t>
            </a:fld>
            <a:endParaRPr lang="en-US"/>
          </a:p>
        </p:txBody>
      </p:sp>
    </p:spTree>
    <p:extLst>
      <p:ext uri="{BB962C8B-B14F-4D97-AF65-F5344CB8AC3E}">
        <p14:creationId xmlns:p14="http://schemas.microsoft.com/office/powerpoint/2010/main" val="3803221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err="1" smtClean="0"/>
              <a:t>Pseudocode</a:t>
            </a:r>
            <a:r>
              <a:rPr lang="en-US" dirty="0" smtClean="0"/>
              <a:t>/Hints</a:t>
            </a:r>
            <a:endParaRPr lang="en-US" dirty="0"/>
          </a:p>
        </p:txBody>
      </p:sp>
      <p:sp>
        <p:nvSpPr>
          <p:cNvPr id="4" name="Footer Placeholder 3"/>
          <p:cNvSpPr>
            <a:spLocks noGrp="1"/>
          </p:cNvSpPr>
          <p:nvPr>
            <p:ph type="ftr" sz="quarter" idx="11"/>
          </p:nvPr>
        </p:nvSpPr>
        <p:spPr/>
        <p:txBody>
          <a:bodyPr/>
          <a:lstStyle/>
          <a:p>
            <a:r>
              <a:rPr lang="en-US" smtClean="0"/>
              <a:t>© 2015 EV3Lessons.com, Last edit 5/26/2015</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088289481"/>
              </p:ext>
            </p:extLst>
          </p:nvPr>
        </p:nvGraphicFramePr>
        <p:xfrm>
          <a:off x="602340" y="2087843"/>
          <a:ext cx="8013339" cy="3662680"/>
        </p:xfrm>
        <a:graphic>
          <a:graphicData uri="http://schemas.openxmlformats.org/drawingml/2006/table">
            <a:tbl>
              <a:tblPr firstRow="1" bandRow="1">
                <a:tableStyleId>{2D5ABB26-0587-4C30-8999-92F81FD0307C}</a:tableStyleId>
              </a:tblPr>
              <a:tblGrid>
                <a:gridCol w="1528287"/>
                <a:gridCol w="6485052"/>
              </a:tblGrid>
              <a:tr h="370840">
                <a:tc>
                  <a:txBody>
                    <a:bodyPr/>
                    <a:lstStyle/>
                    <a:p>
                      <a:r>
                        <a:rPr lang="en-US" b="1" dirty="0" smtClean="0"/>
                        <a:t>Challenge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C201"/>
                    </a:solidFill>
                  </a:tcPr>
                </a:tc>
                <a:tc>
                  <a:txBody>
                    <a:bodyPr/>
                    <a:lstStyle/>
                    <a:p>
                      <a:r>
                        <a:rPr lang="en-US" b="1" dirty="0" smtClean="0"/>
                        <a:t>Hint/</a:t>
                      </a:r>
                      <a:r>
                        <a:rPr lang="en-US" b="1" dirty="0" err="1" smtClean="0"/>
                        <a:t>Pseudocode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C201"/>
                    </a:solidFill>
                  </a:tcPr>
                </a:tc>
              </a:tr>
              <a:tr h="370840">
                <a:tc>
                  <a:txBody>
                    <a:bodyPr/>
                    <a:lstStyle/>
                    <a:p>
                      <a:r>
                        <a:rPr lang="en-US" b="1" dirty="0" smtClean="0"/>
                        <a:t>Remote Control</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Run</a:t>
                      </a:r>
                      <a:r>
                        <a:rPr lang="en-US" baseline="0" dirty="0" smtClean="0"/>
                        <a:t> different actions based on which button(s) are pressed on channel 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b="1" dirty="0" smtClean="0"/>
                        <a:t>Proportional Dog Follower</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If the robot is</a:t>
                      </a:r>
                      <a:r>
                        <a:rPr lang="en-US" baseline="0" dirty="0" smtClean="0"/>
                        <a:t> &lt;15 proximity from the beacon move backward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the robot is</a:t>
                      </a:r>
                      <a:r>
                        <a:rPr lang="en-US" baseline="0" dirty="0" smtClean="0"/>
                        <a:t> &gt;15 proximity from the beacon move forward</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Use proportional control to adjust the steering base on the “heading” of the beacon</a:t>
                      </a:r>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solidFill>
                            <a:srgbClr val="FF0000"/>
                          </a:solidFill>
                        </a:rPr>
                        <a:t>Note: Proportional Control is covered in an Advanced Lesson on EV3Lessons.com. Please refer to this lesson.</a:t>
                      </a:r>
                      <a:endParaRPr lang="en-US" i="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b="1" dirty="0" smtClean="0"/>
                        <a:t>Accuracy</a:t>
                      </a:r>
                      <a:r>
                        <a:rPr lang="en-US" b="1" baseline="0" dirty="0" smtClean="0"/>
                        <a:t> of Proximity</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Measure distance using ultrasonic</a:t>
                      </a:r>
                      <a:r>
                        <a:rPr lang="en-US" baseline="0" dirty="0" smtClean="0"/>
                        <a:t> and measure proximity using infrared (use Port View on brick). Compare measurements for different distances to different surfaces.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4382A7F7-08BF-4252-8141-63FB96055BBB}" type="slidenum">
              <a:rPr lang="en-US" smtClean="0"/>
              <a:t>6</a:t>
            </a:fld>
            <a:endParaRPr lang="en-US"/>
          </a:p>
        </p:txBody>
      </p:sp>
    </p:spTree>
    <p:extLst>
      <p:ext uri="{BB962C8B-B14F-4D97-AF65-F5344CB8AC3E}">
        <p14:creationId xmlns:p14="http://schemas.microsoft.com/office/powerpoint/2010/main" val="2003391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smtClean="0"/>
              <a:t>Solution</a:t>
            </a:r>
            <a:r>
              <a:rPr lang="en-US" dirty="0" smtClean="0"/>
              <a:t>: </a:t>
            </a:r>
            <a:r>
              <a:rPr lang="en-US" dirty="0" smtClean="0"/>
              <a:t>Remot</a:t>
            </a:r>
            <a:r>
              <a:rPr lang="en-US" dirty="0" smtClean="0"/>
              <a:t>e Control</a:t>
            </a:r>
            <a:endParaRPr lang="en-US" dirty="0"/>
          </a:p>
        </p:txBody>
      </p:sp>
      <p:sp>
        <p:nvSpPr>
          <p:cNvPr id="4" name="Footer Placeholder 3"/>
          <p:cNvSpPr>
            <a:spLocks noGrp="1"/>
          </p:cNvSpPr>
          <p:nvPr>
            <p:ph type="ftr" sz="quarter" idx="11"/>
          </p:nvPr>
        </p:nvSpPr>
        <p:spPr/>
        <p:txBody>
          <a:bodyPr/>
          <a:lstStyle/>
          <a:p>
            <a:r>
              <a:rPr lang="en-US" smtClean="0"/>
              <a:t>© 2015 EV3Lessons.com, Last edit 5/26/2015</a:t>
            </a:r>
            <a:endParaRPr lang="en-US" dirty="0"/>
          </a:p>
        </p:txBody>
      </p:sp>
      <p:sp>
        <p:nvSpPr>
          <p:cNvPr id="3" name="Slide Number Placeholder 2"/>
          <p:cNvSpPr>
            <a:spLocks noGrp="1"/>
          </p:cNvSpPr>
          <p:nvPr>
            <p:ph type="sldNum" sz="quarter" idx="12"/>
          </p:nvPr>
        </p:nvSpPr>
        <p:spPr/>
        <p:txBody>
          <a:bodyPr/>
          <a:lstStyle/>
          <a:p>
            <a:fld id="{4382A7F7-08BF-4252-8141-63FB96055BBB}" type="slidenum">
              <a:rPr lang="en-US" smtClean="0"/>
              <a:t>7</a:t>
            </a:fld>
            <a:endParaRPr lang="en-US"/>
          </a:p>
        </p:txBody>
      </p:sp>
      <p:pic>
        <p:nvPicPr>
          <p:cNvPr id="5" name="Picture 4" descr="Screen Clippi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41287" y="2041137"/>
            <a:ext cx="8859837" cy="4395895"/>
          </a:xfrm>
          <a:prstGeom prst="rect">
            <a:avLst/>
          </a:prstGeom>
        </p:spPr>
      </p:pic>
      <p:sp>
        <p:nvSpPr>
          <p:cNvPr id="6" name="TextBox 5"/>
          <p:cNvSpPr txBox="1"/>
          <p:nvPr/>
        </p:nvSpPr>
        <p:spPr>
          <a:xfrm>
            <a:off x="2984740" y="2041137"/>
            <a:ext cx="2846717" cy="923330"/>
          </a:xfrm>
          <a:prstGeom prst="rect">
            <a:avLst/>
          </a:prstGeom>
          <a:noFill/>
        </p:spPr>
        <p:txBody>
          <a:bodyPr wrap="square" rtlCol="0">
            <a:spAutoFit/>
          </a:bodyPr>
          <a:lstStyle/>
          <a:p>
            <a:r>
              <a:rPr lang="en-US" dirty="0" smtClean="0"/>
              <a:t>Make sure to set your remote to channel 1 using the slider button on remote.</a:t>
            </a:r>
            <a:endParaRPr lang="en-US" dirty="0"/>
          </a:p>
        </p:txBody>
      </p:sp>
    </p:spTree>
    <p:extLst>
      <p:ext uri="{BB962C8B-B14F-4D97-AF65-F5344CB8AC3E}">
        <p14:creationId xmlns:p14="http://schemas.microsoft.com/office/powerpoint/2010/main" val="407979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t>Solution: </a:t>
            </a:r>
            <a:r>
              <a:rPr lang="en-US" dirty="0" smtClean="0"/>
              <a:t>Dog Follower</a:t>
            </a:r>
            <a:endParaRPr lang="en-US" dirty="0"/>
          </a:p>
        </p:txBody>
      </p:sp>
      <p:sp>
        <p:nvSpPr>
          <p:cNvPr id="4" name="Footer Placeholder 3"/>
          <p:cNvSpPr>
            <a:spLocks noGrp="1"/>
          </p:cNvSpPr>
          <p:nvPr>
            <p:ph type="ftr" sz="quarter" idx="11"/>
          </p:nvPr>
        </p:nvSpPr>
        <p:spPr/>
        <p:txBody>
          <a:bodyPr/>
          <a:lstStyle/>
          <a:p>
            <a:r>
              <a:rPr lang="en-US" smtClean="0"/>
              <a:t>© 2015 EV3Lessons.com, Last edit 5/26/2015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t>8</a:t>
            </a:fld>
            <a:endParaRPr lang="en-US"/>
          </a:p>
        </p:txBody>
      </p:sp>
      <p:pic>
        <p:nvPicPr>
          <p:cNvPr id="6" name="Picture 5" descr="Screen Clippi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99698" y="1907465"/>
            <a:ext cx="8858250" cy="4499429"/>
          </a:xfrm>
          <a:prstGeom prst="rect">
            <a:avLst/>
          </a:prstGeom>
        </p:spPr>
      </p:pic>
    </p:spTree>
    <p:extLst>
      <p:ext uri="{BB962C8B-B14F-4D97-AF65-F5344CB8AC3E}">
        <p14:creationId xmlns:p14="http://schemas.microsoft.com/office/powerpoint/2010/main" val="842480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Challenge 3: Compare Sensors</a:t>
            </a:r>
            <a:endParaRPr lang="en-US" dirty="0"/>
          </a:p>
        </p:txBody>
      </p:sp>
      <p:sp>
        <p:nvSpPr>
          <p:cNvPr id="3" name="Content Placeholder 2"/>
          <p:cNvSpPr>
            <a:spLocks noGrp="1"/>
          </p:cNvSpPr>
          <p:nvPr>
            <p:ph idx="1"/>
          </p:nvPr>
        </p:nvSpPr>
        <p:spPr>
          <a:xfrm>
            <a:off x="5852160" y="1990865"/>
            <a:ext cx="3006090" cy="3992563"/>
          </a:xfrm>
        </p:spPr>
        <p:txBody>
          <a:bodyPr>
            <a:noAutofit/>
          </a:bodyPr>
          <a:lstStyle/>
          <a:p>
            <a:pPr marL="0" indent="0">
              <a:buNone/>
            </a:pPr>
            <a:r>
              <a:rPr lang="en-US" sz="1600" b="1" u="sng" dirty="0" smtClean="0"/>
              <a:t>Instructions:</a:t>
            </a:r>
          </a:p>
          <a:p>
            <a:pPr marL="457200" indent="-457200">
              <a:buAutoNum type="arabicParenR"/>
            </a:pPr>
            <a:r>
              <a:rPr lang="en-US" sz="1600" dirty="0" smtClean="0"/>
              <a:t>Hold the each sensor 10CM away from the material and check the sensor readings on Port View</a:t>
            </a:r>
          </a:p>
          <a:p>
            <a:pPr marL="457200" indent="-457200">
              <a:buAutoNum type="arabicParenR"/>
            </a:pPr>
            <a:r>
              <a:rPr lang="en-US" sz="1600" dirty="0" smtClean="0"/>
              <a:t>Pick reflective and non-reflective surfaces to try</a:t>
            </a:r>
          </a:p>
          <a:p>
            <a:pPr marL="0" indent="0">
              <a:buNone/>
            </a:pPr>
            <a:r>
              <a:rPr lang="en-US" sz="1600" b="1" u="sng" dirty="0" smtClean="0"/>
              <a:t>Lesson: </a:t>
            </a:r>
          </a:p>
          <a:p>
            <a:pPr marL="0" indent="0">
              <a:buNone/>
            </a:pPr>
            <a:r>
              <a:rPr lang="en-US" sz="1600" dirty="0" smtClean="0"/>
              <a:t>The Infrared Sensor’s reading are based on the intensity of the reflective light.  It will not be as accurate as an ultrasonic sensor in measuring how far away an object is. Try different distances next.</a:t>
            </a:r>
            <a:endParaRPr lang="en-US" sz="1600" dirty="0"/>
          </a:p>
        </p:txBody>
      </p:sp>
      <p:sp>
        <p:nvSpPr>
          <p:cNvPr id="4" name="Footer Placeholder 3"/>
          <p:cNvSpPr>
            <a:spLocks noGrp="1"/>
          </p:cNvSpPr>
          <p:nvPr>
            <p:ph type="ftr" sz="quarter" idx="11"/>
          </p:nvPr>
        </p:nvSpPr>
        <p:spPr/>
        <p:txBody>
          <a:bodyPr/>
          <a:lstStyle/>
          <a:p>
            <a:r>
              <a:rPr lang="en-US" smtClean="0"/>
              <a:t>© 2015 EV3Lessons.com, Last edit 5/26/2015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9757372"/>
              </p:ext>
            </p:extLst>
          </p:nvPr>
        </p:nvGraphicFramePr>
        <p:xfrm>
          <a:off x="345124" y="1780761"/>
          <a:ext cx="5202236" cy="4890394"/>
        </p:xfrm>
        <a:graphic>
          <a:graphicData uri="http://schemas.openxmlformats.org/drawingml/2006/table">
            <a:tbl>
              <a:tblPr firstRow="1" bandRow="1">
                <a:tableStyleId>{5C22544A-7EE6-4342-B048-85BDC9FD1C3A}</a:tableStyleId>
              </a:tblPr>
              <a:tblGrid>
                <a:gridCol w="1300559"/>
                <a:gridCol w="1036557"/>
                <a:gridCol w="1432560"/>
                <a:gridCol w="1432560"/>
              </a:tblGrid>
              <a:tr h="831296">
                <a:tc>
                  <a:txBody>
                    <a:bodyPr/>
                    <a:lstStyle/>
                    <a:p>
                      <a:r>
                        <a:rPr lang="en-US" sz="1400" dirty="0" smtClean="0"/>
                        <a:t>Surface</a:t>
                      </a:r>
                      <a:endParaRPr lang="en-US" sz="1400" dirty="0"/>
                    </a:p>
                  </a:txBody>
                  <a:tcPr/>
                </a:tc>
                <a:tc>
                  <a:txBody>
                    <a:bodyPr/>
                    <a:lstStyle/>
                    <a:p>
                      <a:r>
                        <a:rPr lang="en-US" sz="1400" dirty="0" smtClean="0"/>
                        <a:t>Actual Distance</a:t>
                      </a:r>
                      <a:r>
                        <a:rPr lang="en-US" sz="1400" baseline="0" dirty="0" smtClean="0"/>
                        <a:t> to Surface</a:t>
                      </a:r>
                      <a:endParaRPr lang="en-US" sz="1400" dirty="0"/>
                    </a:p>
                  </a:txBody>
                  <a:tcPr/>
                </a:tc>
                <a:tc>
                  <a:txBody>
                    <a:bodyPr/>
                    <a:lstStyle/>
                    <a:p>
                      <a:r>
                        <a:rPr lang="en-US" sz="1400" dirty="0" smtClean="0"/>
                        <a:t>Ultrasonic Measurement</a:t>
                      </a:r>
                      <a:endParaRPr lang="en-US" sz="1400" dirty="0"/>
                    </a:p>
                  </a:txBody>
                  <a:tcPr/>
                </a:tc>
                <a:tc>
                  <a:txBody>
                    <a:bodyPr/>
                    <a:lstStyle/>
                    <a:p>
                      <a:r>
                        <a:rPr lang="en-US" sz="1400" dirty="0" smtClean="0"/>
                        <a:t>Infrared</a:t>
                      </a:r>
                      <a:r>
                        <a:rPr lang="en-US" sz="1400" baseline="0" dirty="0" smtClean="0"/>
                        <a:t> Measurement</a:t>
                      </a:r>
                      <a:endParaRPr lang="en-US" sz="1400" dirty="0"/>
                    </a:p>
                  </a:txBody>
                  <a:tcPr/>
                </a:tc>
              </a:tr>
              <a:tr h="1141277">
                <a:tc>
                  <a:txBody>
                    <a:bodyPr/>
                    <a:lstStyle/>
                    <a:p>
                      <a:r>
                        <a:rPr lang="en-US" dirty="0" smtClean="0"/>
                        <a:t>Aluminum Foil</a:t>
                      </a:r>
                      <a:endParaRPr lang="en-US" dirty="0"/>
                    </a:p>
                  </a:txBody>
                  <a:tcPr/>
                </a:tc>
                <a:tc>
                  <a:txBody>
                    <a:bodyPr/>
                    <a:lstStyle/>
                    <a:p>
                      <a:r>
                        <a:rPr lang="en-US" dirty="0" smtClean="0"/>
                        <a:t>10CM</a:t>
                      </a:r>
                      <a:endParaRPr lang="en-US" dirty="0"/>
                    </a:p>
                  </a:txBody>
                  <a:tcPr/>
                </a:tc>
                <a:tc>
                  <a:txBody>
                    <a:bodyPr/>
                    <a:lstStyle/>
                    <a:p>
                      <a:endParaRPr lang="en-US"/>
                    </a:p>
                  </a:txBody>
                  <a:tcPr/>
                </a:tc>
                <a:tc>
                  <a:txBody>
                    <a:bodyPr/>
                    <a:lstStyle/>
                    <a:p>
                      <a:endParaRPr lang="en-US"/>
                    </a:p>
                  </a:txBody>
                  <a:tcPr/>
                </a:tc>
              </a:tr>
              <a:tr h="1330074">
                <a:tc>
                  <a:txBody>
                    <a:bodyPr/>
                    <a:lstStyle/>
                    <a:p>
                      <a:r>
                        <a:rPr lang="en-US" dirty="0" smtClean="0"/>
                        <a:t>Wooden Table</a:t>
                      </a:r>
                      <a:endParaRPr lang="en-US" dirty="0"/>
                    </a:p>
                  </a:txBody>
                  <a:tcPr/>
                </a:tc>
                <a:tc>
                  <a:txBody>
                    <a:bodyPr/>
                    <a:lstStyle/>
                    <a:p>
                      <a:r>
                        <a:rPr lang="en-US" dirty="0" smtClean="0"/>
                        <a:t>10CM</a:t>
                      </a:r>
                      <a:endParaRPr lang="en-US" dirty="0"/>
                    </a:p>
                  </a:txBody>
                  <a:tcPr/>
                </a:tc>
                <a:tc>
                  <a:txBody>
                    <a:bodyPr/>
                    <a:lstStyle/>
                    <a:p>
                      <a:endParaRPr lang="en-US"/>
                    </a:p>
                  </a:txBody>
                  <a:tcPr/>
                </a:tc>
                <a:tc>
                  <a:txBody>
                    <a:bodyPr/>
                    <a:lstStyle/>
                    <a:p>
                      <a:endParaRPr lang="en-US"/>
                    </a:p>
                  </a:txBody>
                  <a:tcPr/>
                </a:tc>
              </a:tr>
              <a:tr h="581907">
                <a:tc>
                  <a:txBody>
                    <a:bodyPr/>
                    <a:lstStyle/>
                    <a:p>
                      <a:r>
                        <a:rPr lang="en-US" dirty="0" smtClean="0"/>
                        <a:t>Black Paper</a:t>
                      </a:r>
                      <a:endParaRPr lang="en-US" dirty="0"/>
                    </a:p>
                  </a:txBody>
                  <a:tcPr/>
                </a:tc>
                <a:tc>
                  <a:txBody>
                    <a:bodyPr/>
                    <a:lstStyle/>
                    <a:p>
                      <a:r>
                        <a:rPr lang="en-US" dirty="0" smtClean="0"/>
                        <a:t>10 CM</a:t>
                      </a:r>
                      <a:endParaRPr lang="en-US" dirty="0"/>
                    </a:p>
                  </a:txBody>
                  <a:tcPr/>
                </a:tc>
                <a:tc>
                  <a:txBody>
                    <a:bodyPr/>
                    <a:lstStyle/>
                    <a:p>
                      <a:endParaRPr lang="en-US" dirty="0"/>
                    </a:p>
                  </a:txBody>
                  <a:tcPr/>
                </a:tc>
                <a:tc>
                  <a:txBody>
                    <a:bodyPr/>
                    <a:lstStyle/>
                    <a:p>
                      <a:endParaRPr lang="en-US"/>
                    </a:p>
                  </a:txBody>
                  <a:tcPr/>
                </a:tc>
              </a:tr>
              <a:tr h="332518">
                <a:tc>
                  <a:txBody>
                    <a:bodyPr/>
                    <a:lstStyle/>
                    <a:p>
                      <a:r>
                        <a:rPr lang="en-US" dirty="0" smtClean="0"/>
                        <a:t>Glass</a:t>
                      </a:r>
                      <a:endParaRPr lang="en-US" dirty="0"/>
                    </a:p>
                  </a:txBody>
                  <a:tcPr/>
                </a:tc>
                <a:tc>
                  <a:txBody>
                    <a:bodyPr/>
                    <a:lstStyle/>
                    <a:p>
                      <a:r>
                        <a:rPr lang="en-US" dirty="0" smtClean="0"/>
                        <a:t>10 CM</a:t>
                      </a:r>
                      <a:endParaRPr lang="en-US" dirty="0"/>
                    </a:p>
                  </a:txBody>
                  <a:tcPr/>
                </a:tc>
                <a:tc>
                  <a:txBody>
                    <a:bodyPr/>
                    <a:lstStyle/>
                    <a:p>
                      <a:endParaRPr lang="en-US"/>
                    </a:p>
                  </a:txBody>
                  <a:tcPr/>
                </a:tc>
                <a:tc>
                  <a:txBody>
                    <a:bodyPr/>
                    <a:lstStyle/>
                    <a:p>
                      <a:endParaRPr lang="en-US"/>
                    </a:p>
                  </a:txBody>
                  <a:tcPr/>
                </a:tc>
              </a:tr>
              <a:tr h="332518">
                <a:tc>
                  <a:txBody>
                    <a:bodyPr/>
                    <a:lstStyle/>
                    <a:p>
                      <a:r>
                        <a:rPr lang="en-US" dirty="0" smtClean="0"/>
                        <a:t>White Paper</a:t>
                      </a:r>
                      <a:endParaRPr lang="en-US" dirty="0"/>
                    </a:p>
                  </a:txBody>
                  <a:tcPr/>
                </a:tc>
                <a:tc>
                  <a:txBody>
                    <a:bodyPr/>
                    <a:lstStyle/>
                    <a:p>
                      <a:r>
                        <a:rPr lang="en-US" dirty="0" smtClean="0"/>
                        <a:t>10 CM</a:t>
                      </a:r>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847055684"/>
      </p:ext>
    </p:extLst>
  </p:cSld>
  <p:clrMapOvr>
    <a:masterClrMapping/>
  </p:clrMapOvr>
</p:sld>
</file>

<file path=ppt/theme/theme1.xml><?xml version="1.0" encoding="utf-8"?>
<a:theme xmlns:a="http://schemas.openxmlformats.org/drawingml/2006/main" name="Spec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Spectrum.thmx</Template>
  <TotalTime>4204</TotalTime>
  <Words>680</Words>
  <Application>Microsoft Office PowerPoint</Application>
  <PresentationFormat>On-screen Show (4:3)</PresentationFormat>
  <Paragraphs>105</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Corbel</vt:lpstr>
      <vt:lpstr>Helvetica Neue</vt:lpstr>
      <vt:lpstr>Wingdings</vt:lpstr>
      <vt:lpstr>Spectrum</vt:lpstr>
      <vt:lpstr>Infrared Sensor</vt:lpstr>
      <vt:lpstr>Lesson Objectives</vt:lpstr>
      <vt:lpstr>What does the Infrared Sensor do?</vt:lpstr>
      <vt:lpstr>Three Modes</vt:lpstr>
      <vt:lpstr>Challenges</vt:lpstr>
      <vt:lpstr>Pseudocode/Hints</vt:lpstr>
      <vt:lpstr>Solution: Remote Control</vt:lpstr>
      <vt:lpstr>Solution: Dog Follower</vt:lpstr>
      <vt:lpstr>Challenge 3: Compare Sensors</vt:lpstr>
      <vt:lpstr>Discussion Guide</vt:lpstr>
      <vt:lpstr>Next Steps</vt:lpstr>
      <vt:lpstr>Credits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Proportional Control</dc:title>
  <dc:creator>Sanjay Seshan</dc:creator>
  <cp:lastModifiedBy>Sanjay Seshan</cp:lastModifiedBy>
  <cp:revision>43</cp:revision>
  <dcterms:created xsi:type="dcterms:W3CDTF">2014-10-28T21:59:38Z</dcterms:created>
  <dcterms:modified xsi:type="dcterms:W3CDTF">2015-05-27T00:37:05Z</dcterms:modified>
</cp:coreProperties>
</file>